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43bfc799dc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43bfc799dc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42d1fafae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42d1fafae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3390b32bc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390b32bc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42d1fafa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42d1fafa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インターネットを使用している人に知らせないで，仮想通貨を採掘するマイニングツールが設置されたウェブサイトがあります．マイニングツールは，パソコンの処理能力を活用し，仮想通貨を得るツールです．このツールが使用されているウェブサイトにアクセスすると，ウェブサイト運営者が仮想通貨を得るために，閲覧者のパソコンの処理能力が利用されます．</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42d1fafae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42d1fafae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このマイニングツールの代表例としてCoinhiveが挙げられます．Coinhiveは</a:t>
            </a:r>
            <a:r>
              <a:rPr lang="ja">
                <a:highlight>
                  <a:srgbClr val="FFFFFF"/>
                </a:highlight>
              </a:rPr>
              <a:t>JavaScriptで書かれたプログラムで、ブログやホームページに設置すると、閲覧者のパソコンのCPUパワーを使ってマイニングさせるものです。これによってXMR（モネロ）など数種類の暗号通貨を採掘することができます．これを使用した16人が摘発され，「マイニングツール」というものが研究者・開発者だけでなく一般の人々にも認知を広げるきっかけとなりました．</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42d1fafae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42d1fafae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このようなマイニングツールについて，現在確立された法律や規制などはありません．</a:t>
            </a:r>
            <a:endParaRPr/>
          </a:p>
          <a:p>
            <a:pPr indent="0" lvl="0" marL="0" rtl="0" algn="l">
              <a:spcBef>
                <a:spcPts val="0"/>
              </a:spcBef>
              <a:spcAft>
                <a:spcPts val="0"/>
              </a:spcAft>
              <a:buNone/>
            </a:pPr>
            <a:r>
              <a:rPr lang="ja"/>
              <a:t>そのためPCを使用する人，それぞれが自らのPCを守ることが必要です．</a:t>
            </a:r>
            <a:endParaRPr/>
          </a:p>
          <a:p>
            <a:pPr indent="0" lvl="0" marL="0" rtl="0" algn="l">
              <a:spcBef>
                <a:spcPts val="0"/>
              </a:spcBef>
              <a:spcAft>
                <a:spcPts val="0"/>
              </a:spcAft>
              <a:buNone/>
            </a:pPr>
            <a:r>
              <a:rPr lang="ja"/>
              <a:t>そこで私たちは，Webページ使用時のCPUパワーの使用量を可視化するツールを作りました．</a:t>
            </a:r>
            <a:endParaRPr/>
          </a:p>
          <a:p>
            <a:pPr indent="0" lvl="0" marL="0" rtl="0" algn="l">
              <a:spcBef>
                <a:spcPts val="0"/>
              </a:spcBef>
              <a:spcAft>
                <a:spcPts val="0"/>
              </a:spcAft>
              <a:buNone/>
            </a:pPr>
            <a:r>
              <a:rPr lang="ja"/>
              <a:t>これを利用することで，著しくCPUパワーを使用するウェブサイトは「もしかしたら怪しいかも？」</a:t>
            </a:r>
            <a:endParaRPr/>
          </a:p>
          <a:p>
            <a:pPr indent="0" lvl="0" marL="0" rtl="0" algn="l">
              <a:spcBef>
                <a:spcPts val="0"/>
              </a:spcBef>
              <a:spcAft>
                <a:spcPts val="0"/>
              </a:spcAft>
              <a:buNone/>
            </a:pPr>
            <a:r>
              <a:rPr lang="ja"/>
              <a:t>と気づく判断材料となると考えています</a:t>
            </a:r>
            <a:endParaRPr/>
          </a:p>
          <a:p>
            <a:pPr indent="0" lvl="0" marL="0" rtl="0" algn="l">
              <a:spcBef>
                <a:spcPts val="0"/>
              </a:spcBef>
              <a:spcAft>
                <a:spcPts val="0"/>
              </a:spcAft>
              <a:buNone/>
            </a:pPr>
            <a:r>
              <a:rPr lang="ja"/>
              <a:t>今回は「ツール」ですので，一般の人が気軽に使うというよりは開発者や知識のあるひとに使用してもらうことを想定しています．</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2d1fafae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2d1fafae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私たちが提案するツールでは，</a:t>
            </a:r>
            <a:endParaRPr/>
          </a:p>
          <a:p>
            <a:pPr indent="0" lvl="0" marL="0" rtl="0" algn="l">
              <a:spcBef>
                <a:spcPts val="0"/>
              </a:spcBef>
              <a:spcAft>
                <a:spcPts val="0"/>
              </a:spcAft>
              <a:buNone/>
            </a:pPr>
            <a:r>
              <a:rPr lang="ja"/>
              <a:t>ウェブサイト利用時のCPU使用率を右上の図のようにグラフとして可視化します．</a:t>
            </a:r>
            <a:endParaRPr/>
          </a:p>
          <a:p>
            <a:pPr indent="0" lvl="0" marL="0" rtl="0" algn="l">
              <a:spcBef>
                <a:spcPts val="0"/>
              </a:spcBef>
              <a:spcAft>
                <a:spcPts val="0"/>
              </a:spcAft>
              <a:buNone/>
            </a:pPr>
            <a:r>
              <a:rPr lang="ja"/>
              <a:t>そして，CPU使用率が激しい場合は右下の図のように警告を行います．</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435026c1af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435026c1af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42d1fafae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42d1fafae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42d1fafae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42d1fafae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42d1fafae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2d1fafae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こちらは，ビジネスなどでよく使われるgoogleスライドを使用している時のCPU使用率です．</a:t>
            </a:r>
            <a:endParaRPr/>
          </a:p>
          <a:p>
            <a:pPr indent="0" lvl="0" marL="0" rtl="0" algn="l">
              <a:spcBef>
                <a:spcPts val="0"/>
              </a:spcBef>
              <a:spcAft>
                <a:spcPts val="0"/>
              </a:spcAft>
              <a:buNone/>
            </a:pPr>
            <a:r>
              <a:rPr lang="ja"/>
              <a:t>約20~70%を使用していることがわかります．</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j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news.mynavi.jp/article/20180802-673034/" TargetMode="External"/><Relationship Id="rId4" Type="http://schemas.openxmlformats.org/officeDocument/2006/relationships/hyperlink" Target="https://www.npa.go.jp/cyber/policy/180614_2.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hyperlink" Target="https://www.npa.go.jp/cyber/policy/180614_2.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drive.google.com/file/d/1IVXa9wNuEkgLdf7SLpnx3FE4goMUAQ3i/view" TargetMode="Externa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31725" y="1235350"/>
            <a:ext cx="6100500" cy="2865300"/>
          </a:xfrm>
          <a:prstGeom prst="rect">
            <a:avLst/>
          </a:prstGeom>
        </p:spPr>
        <p:txBody>
          <a:bodyPr anchorCtr="0" anchor="b" bIns="91425" lIns="91425" spcFirstLastPara="1" rIns="91425" wrap="square" tIns="91425">
            <a:noAutofit/>
          </a:bodyPr>
          <a:lstStyle/>
          <a:p>
            <a:pPr indent="0" lvl="0" marL="0" rtl="0" algn="ctr">
              <a:lnSpc>
                <a:spcPct val="150000"/>
              </a:lnSpc>
              <a:spcBef>
                <a:spcPts val="0"/>
              </a:spcBef>
              <a:spcAft>
                <a:spcPts val="0"/>
              </a:spcAft>
              <a:buNone/>
            </a:pPr>
            <a:r>
              <a:rPr lang="ja" sz="4000">
                <a:solidFill>
                  <a:srgbClr val="FFF2F2"/>
                </a:solidFill>
                <a:latin typeface="Arial"/>
                <a:ea typeface="Arial"/>
                <a:cs typeface="Arial"/>
                <a:sym typeface="Arial"/>
              </a:rPr>
              <a:t>閲覧者の計算資源を奪う </a:t>
            </a:r>
            <a:endParaRPr sz="4000">
              <a:solidFill>
                <a:srgbClr val="FFF2F2"/>
              </a:solidFill>
              <a:latin typeface="Arial"/>
              <a:ea typeface="Arial"/>
              <a:cs typeface="Arial"/>
              <a:sym typeface="Arial"/>
            </a:endParaRPr>
          </a:p>
          <a:p>
            <a:pPr indent="0" lvl="0" marL="0" rtl="0" algn="ctr">
              <a:lnSpc>
                <a:spcPct val="150000"/>
              </a:lnSpc>
              <a:spcBef>
                <a:spcPts val="0"/>
              </a:spcBef>
              <a:spcAft>
                <a:spcPts val="0"/>
              </a:spcAft>
              <a:buNone/>
            </a:pPr>
            <a:r>
              <a:rPr lang="ja" sz="4000">
                <a:solidFill>
                  <a:srgbClr val="FFF2F2"/>
                </a:solidFill>
                <a:latin typeface="Arial"/>
                <a:ea typeface="Arial"/>
                <a:cs typeface="Arial"/>
                <a:sym typeface="Arial"/>
              </a:rPr>
              <a:t>Web ページの情報を</a:t>
            </a:r>
            <a:endParaRPr sz="4000">
              <a:solidFill>
                <a:srgbClr val="FFF2F2"/>
              </a:solidFill>
              <a:latin typeface="Arial"/>
              <a:ea typeface="Arial"/>
              <a:cs typeface="Arial"/>
              <a:sym typeface="Arial"/>
            </a:endParaRPr>
          </a:p>
          <a:p>
            <a:pPr indent="0" lvl="0" marL="0" rtl="0" algn="ctr">
              <a:lnSpc>
                <a:spcPct val="150000"/>
              </a:lnSpc>
              <a:spcBef>
                <a:spcPts val="0"/>
              </a:spcBef>
              <a:spcAft>
                <a:spcPts val="0"/>
              </a:spcAft>
              <a:buNone/>
            </a:pPr>
            <a:r>
              <a:rPr lang="ja" sz="4000">
                <a:solidFill>
                  <a:srgbClr val="FFF2F2"/>
                </a:solidFill>
                <a:latin typeface="Arial"/>
                <a:ea typeface="Arial"/>
                <a:cs typeface="Arial"/>
                <a:sym typeface="Arial"/>
              </a:rPr>
              <a:t>集めるツール</a:t>
            </a:r>
            <a:endParaRPr sz="4000">
              <a:solidFill>
                <a:srgbClr val="FFF2F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結果</a:t>
            </a:r>
            <a:endParaRPr>
              <a:solidFill>
                <a:srgbClr val="FFF2F2"/>
              </a:solidFill>
              <a:latin typeface="Arial"/>
              <a:ea typeface="Arial"/>
              <a:cs typeface="Arial"/>
              <a:sym typeface="Arial"/>
            </a:endParaRPr>
          </a:p>
        </p:txBody>
      </p:sp>
      <p:sp>
        <p:nvSpPr>
          <p:cNvPr id="127" name="Google Shape;127;p2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2400">
                <a:solidFill>
                  <a:schemeClr val="accent6"/>
                </a:solidFill>
                <a:latin typeface="Arial"/>
                <a:ea typeface="Arial"/>
                <a:cs typeface="Arial"/>
                <a:sym typeface="Arial"/>
              </a:rPr>
              <a:t>◆</a:t>
            </a:r>
            <a:r>
              <a:rPr lang="ja" sz="2400">
                <a:solidFill>
                  <a:srgbClr val="FFF2F2"/>
                </a:solidFill>
                <a:latin typeface="Arial"/>
                <a:ea typeface="Arial"/>
                <a:cs typeface="Arial"/>
                <a:sym typeface="Arial"/>
              </a:rPr>
              <a:t> ブラウザwebページのCPU使用率を可視化できた</a:t>
            </a:r>
            <a:endParaRPr sz="2400">
              <a:solidFill>
                <a:srgbClr val="FFF2F2"/>
              </a:solidFill>
              <a:latin typeface="Arial"/>
              <a:ea typeface="Arial"/>
              <a:cs typeface="Arial"/>
              <a:sym typeface="Arial"/>
            </a:endParaRPr>
          </a:p>
          <a:p>
            <a:pPr indent="0" lvl="0" marL="0" rtl="0" algn="l">
              <a:spcBef>
                <a:spcPts val="1600"/>
              </a:spcBef>
              <a:spcAft>
                <a:spcPts val="1600"/>
              </a:spcAft>
              <a:buNone/>
            </a:pPr>
            <a:r>
              <a:rPr lang="ja" sz="2400">
                <a:solidFill>
                  <a:schemeClr val="accent6"/>
                </a:solidFill>
                <a:latin typeface="Arial"/>
                <a:ea typeface="Arial"/>
                <a:cs typeface="Arial"/>
                <a:sym typeface="Arial"/>
              </a:rPr>
              <a:t>◆</a:t>
            </a:r>
            <a:r>
              <a:rPr lang="ja" sz="2400">
                <a:solidFill>
                  <a:srgbClr val="FFF2F2"/>
                </a:solidFill>
                <a:latin typeface="Arial"/>
                <a:ea typeface="Arial"/>
                <a:cs typeface="Arial"/>
                <a:sym typeface="Arial"/>
              </a:rPr>
              <a:t> webページのURLなどを収集した</a:t>
            </a:r>
            <a:endParaRPr sz="2400">
              <a:solidFill>
                <a:srgbClr val="FFF2F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まとめ</a:t>
            </a:r>
            <a:endParaRPr>
              <a:solidFill>
                <a:srgbClr val="FFF2F2"/>
              </a:solidFill>
              <a:latin typeface="Arial"/>
              <a:ea typeface="Arial"/>
              <a:cs typeface="Arial"/>
              <a:sym typeface="Arial"/>
            </a:endParaRPr>
          </a:p>
        </p:txBody>
      </p:sp>
      <p:sp>
        <p:nvSpPr>
          <p:cNvPr id="133" name="Google Shape;133;p23"/>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2400">
                <a:solidFill>
                  <a:srgbClr val="FFF2F2"/>
                </a:solidFill>
                <a:latin typeface="Arial"/>
                <a:ea typeface="Arial"/>
                <a:cs typeface="Arial"/>
                <a:sym typeface="Arial"/>
              </a:rPr>
              <a:t>マイニングを行うツールを使用した事件が再発した際</a:t>
            </a:r>
            <a:endParaRPr sz="2400">
              <a:solidFill>
                <a:srgbClr val="FFF2F2"/>
              </a:solidFill>
              <a:latin typeface="Arial"/>
              <a:ea typeface="Arial"/>
              <a:cs typeface="Arial"/>
              <a:sym typeface="Arial"/>
            </a:endParaRPr>
          </a:p>
          <a:p>
            <a:pPr indent="0" lvl="0" marL="0" rtl="0" algn="l">
              <a:spcBef>
                <a:spcPts val="1600"/>
              </a:spcBef>
              <a:spcAft>
                <a:spcPts val="0"/>
              </a:spcAft>
              <a:buNone/>
            </a:pPr>
            <a:r>
              <a:rPr lang="ja" sz="2400">
                <a:solidFill>
                  <a:srgbClr val="FFF2F2"/>
                </a:solidFill>
                <a:latin typeface="Arial"/>
                <a:ea typeface="Arial"/>
                <a:cs typeface="Arial"/>
                <a:sym typeface="Arial"/>
              </a:rPr>
              <a:t>本ツールを使用することで，</a:t>
            </a:r>
            <a:endParaRPr sz="2400">
              <a:solidFill>
                <a:srgbClr val="FFF2F2"/>
              </a:solidFill>
              <a:latin typeface="Arial"/>
              <a:ea typeface="Arial"/>
              <a:cs typeface="Arial"/>
              <a:sym typeface="Arial"/>
            </a:endParaRPr>
          </a:p>
          <a:p>
            <a:pPr indent="0" lvl="0" marL="0" rtl="0" algn="l">
              <a:spcBef>
                <a:spcPts val="1600"/>
              </a:spcBef>
              <a:spcAft>
                <a:spcPts val="0"/>
              </a:spcAft>
              <a:buNone/>
            </a:pPr>
            <a:r>
              <a:rPr lang="ja" sz="2400">
                <a:solidFill>
                  <a:srgbClr val="FFF2F2"/>
                </a:solidFill>
                <a:latin typeface="Arial"/>
                <a:ea typeface="Arial"/>
                <a:cs typeface="Arial"/>
                <a:sym typeface="Arial"/>
              </a:rPr>
              <a:t>攻撃やサイトの傾向を探る材料の一つとして</a:t>
            </a:r>
            <a:endParaRPr sz="2400">
              <a:solidFill>
                <a:srgbClr val="FFF2F2"/>
              </a:solidFill>
              <a:latin typeface="Arial"/>
              <a:ea typeface="Arial"/>
              <a:cs typeface="Arial"/>
              <a:sym typeface="Arial"/>
            </a:endParaRPr>
          </a:p>
          <a:p>
            <a:pPr indent="0" lvl="0" marL="0" rtl="0" algn="l">
              <a:spcBef>
                <a:spcPts val="1600"/>
              </a:spcBef>
              <a:spcAft>
                <a:spcPts val="1600"/>
              </a:spcAft>
              <a:buNone/>
            </a:pPr>
            <a:r>
              <a:rPr lang="ja" sz="2400">
                <a:solidFill>
                  <a:srgbClr val="FFF2F2"/>
                </a:solidFill>
                <a:latin typeface="Arial"/>
                <a:ea typeface="Arial"/>
                <a:cs typeface="Arial"/>
                <a:sym typeface="Arial"/>
              </a:rPr>
              <a:t>防御策を見出すことに繋</a:t>
            </a:r>
            <a:r>
              <a:rPr lang="ja" sz="2400">
                <a:solidFill>
                  <a:srgbClr val="FFF2F2"/>
                </a:solidFill>
                <a:latin typeface="Arial"/>
                <a:ea typeface="Arial"/>
                <a:cs typeface="Arial"/>
                <a:sym typeface="Arial"/>
              </a:rPr>
              <a:t>が</a:t>
            </a:r>
            <a:r>
              <a:rPr lang="ja" sz="2400">
                <a:solidFill>
                  <a:srgbClr val="FFF2F2"/>
                </a:solidFill>
                <a:latin typeface="Arial"/>
                <a:ea typeface="Arial"/>
                <a:cs typeface="Arial"/>
                <a:sym typeface="Arial"/>
              </a:rPr>
              <a:t>ると考える．</a:t>
            </a:r>
            <a:endParaRPr sz="2400">
              <a:solidFill>
                <a:srgbClr val="FFF2F2"/>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参考</a:t>
            </a:r>
            <a:endParaRPr>
              <a:solidFill>
                <a:srgbClr val="FFF2F2"/>
              </a:solidFill>
              <a:latin typeface="Arial"/>
              <a:ea typeface="Arial"/>
              <a:cs typeface="Arial"/>
              <a:sym typeface="Arial"/>
            </a:endParaRPr>
          </a:p>
        </p:txBody>
      </p:sp>
      <p:sp>
        <p:nvSpPr>
          <p:cNvPr id="139" name="Google Shape;139;p24"/>
          <p:cNvSpPr txBox="1"/>
          <p:nvPr>
            <p:ph idx="1" type="body"/>
          </p:nvPr>
        </p:nvSpPr>
        <p:spPr>
          <a:xfrm>
            <a:off x="411400" y="13119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a:t>
            </a:r>
            <a:r>
              <a:rPr lang="ja">
                <a:solidFill>
                  <a:srgbClr val="FFF2F2"/>
                </a:solidFill>
                <a:latin typeface="Arial"/>
                <a:ea typeface="Arial"/>
                <a:cs typeface="Arial"/>
                <a:sym typeface="Arial"/>
              </a:rPr>
              <a:t>日本人を狙う不正な仮想通貨マイニング、1カ月で最大310万件超記録 - マイナビニュース （2018年10月10日閲覧）</a:t>
            </a:r>
            <a:endParaRPr>
              <a:solidFill>
                <a:srgbClr val="FFF2F2"/>
              </a:solidFill>
              <a:latin typeface="Arial"/>
              <a:ea typeface="Arial"/>
              <a:cs typeface="Arial"/>
              <a:sym typeface="Arial"/>
            </a:endParaRPr>
          </a:p>
          <a:p>
            <a:pPr indent="0" lvl="0" marL="0" rtl="0" algn="l">
              <a:spcBef>
                <a:spcPts val="1600"/>
              </a:spcBef>
              <a:spcAft>
                <a:spcPts val="0"/>
              </a:spcAft>
              <a:buNone/>
            </a:pPr>
            <a:r>
              <a:rPr lang="ja" u="sng">
                <a:solidFill>
                  <a:srgbClr val="FFF2F2"/>
                </a:solidFill>
                <a:latin typeface="Arial"/>
                <a:ea typeface="Arial"/>
                <a:cs typeface="Arial"/>
                <a:sym typeface="Arial"/>
                <a:hlinkClick r:id="rId3"/>
              </a:rPr>
              <a:t>https://news.mynavi.jp/article/20180802-673034/</a:t>
            </a:r>
            <a:endParaRPr>
              <a:solidFill>
                <a:srgbClr val="FFF2F2"/>
              </a:solidFill>
              <a:latin typeface="Arial"/>
              <a:ea typeface="Arial"/>
              <a:cs typeface="Arial"/>
              <a:sym typeface="Arial"/>
            </a:endParaRPr>
          </a:p>
          <a:p>
            <a:pPr indent="0" lvl="0" marL="0" rtl="0" algn="l">
              <a:spcBef>
                <a:spcPts val="1600"/>
              </a:spcBef>
              <a:spcAft>
                <a:spcPts val="0"/>
              </a:spcAft>
              <a:buNone/>
            </a:pPr>
            <a:r>
              <a:rPr lang="ja">
                <a:solidFill>
                  <a:srgbClr val="FFF2F2"/>
                </a:solidFill>
                <a:latin typeface="Arial"/>
                <a:ea typeface="Arial"/>
                <a:cs typeface="Arial"/>
                <a:sym typeface="Arial"/>
              </a:rPr>
              <a:t>・仮想通貨を採掘するツール（マイニングツール）に関する注意喚起 - 警視庁サイバー犯罪対策プロジェクト（2018年10月9日閲覧）</a:t>
            </a:r>
            <a:endParaRPr>
              <a:solidFill>
                <a:srgbClr val="FFF2F2"/>
              </a:solidFill>
              <a:latin typeface="Arial"/>
              <a:ea typeface="Arial"/>
              <a:cs typeface="Arial"/>
              <a:sym typeface="Arial"/>
            </a:endParaRPr>
          </a:p>
          <a:p>
            <a:pPr indent="0" lvl="0" marL="0" rtl="0" algn="l">
              <a:spcBef>
                <a:spcPts val="1600"/>
              </a:spcBef>
              <a:spcAft>
                <a:spcPts val="0"/>
              </a:spcAft>
              <a:buNone/>
            </a:pPr>
            <a:r>
              <a:rPr lang="ja" u="sng">
                <a:solidFill>
                  <a:srgbClr val="FFF2F2"/>
                </a:solidFill>
                <a:latin typeface="Arial"/>
                <a:ea typeface="Arial"/>
                <a:cs typeface="Arial"/>
                <a:sym typeface="Arial"/>
                <a:hlinkClick r:id="rId4"/>
              </a:rPr>
              <a:t>https://www.npa.go.jp/cyber/policy/180614_2.html</a:t>
            </a:r>
            <a:endParaRPr>
              <a:solidFill>
                <a:srgbClr val="FFF2F2"/>
              </a:solidFill>
              <a:latin typeface="Arial"/>
              <a:ea typeface="Arial"/>
              <a:cs typeface="Arial"/>
              <a:sym typeface="Arial"/>
            </a:endParaRPr>
          </a:p>
          <a:p>
            <a:pPr indent="0" lvl="0" marL="0" rtl="0" algn="l">
              <a:spcBef>
                <a:spcPts val="1600"/>
              </a:spcBef>
              <a:spcAft>
                <a:spcPts val="0"/>
              </a:spcAft>
              <a:buNone/>
            </a:pPr>
            <a:r>
              <a:rPr lang="ja">
                <a:solidFill>
                  <a:srgbClr val="FFF2F2"/>
                </a:solidFill>
                <a:latin typeface="Arial"/>
                <a:ea typeface="Arial"/>
                <a:cs typeface="Arial"/>
                <a:sym typeface="Arial"/>
              </a:rPr>
              <a:t>・</a:t>
            </a:r>
            <a:endParaRPr>
              <a:solidFill>
                <a:srgbClr val="FFF2F2"/>
              </a:solidFill>
              <a:latin typeface="Arial"/>
              <a:ea typeface="Arial"/>
              <a:cs typeface="Arial"/>
              <a:sym typeface="Arial"/>
            </a:endParaRPr>
          </a:p>
          <a:p>
            <a:pPr indent="0" lvl="0" marL="0" rtl="0" algn="l">
              <a:spcBef>
                <a:spcPts val="1600"/>
              </a:spcBef>
              <a:spcAft>
                <a:spcPts val="1600"/>
              </a:spcAft>
              <a:buNone/>
            </a:pPr>
            <a:r>
              <a:t/>
            </a:r>
            <a:endParaRPr>
              <a:solidFill>
                <a:srgbClr val="FFF2F2"/>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背景</a:t>
            </a:r>
            <a:endParaRPr b="1">
              <a:solidFill>
                <a:srgbClr val="FFF2F2"/>
              </a:solidFill>
              <a:latin typeface="Arial"/>
              <a:ea typeface="Arial"/>
              <a:cs typeface="Arial"/>
              <a:sym typeface="Arial"/>
            </a:endParaRPr>
          </a:p>
        </p:txBody>
      </p:sp>
      <p:sp>
        <p:nvSpPr>
          <p:cNvPr id="69" name="Google Shape;69;p14"/>
          <p:cNvSpPr txBox="1"/>
          <p:nvPr>
            <p:ph idx="1" type="body"/>
          </p:nvPr>
        </p:nvSpPr>
        <p:spPr>
          <a:xfrm>
            <a:off x="311700" y="1437113"/>
            <a:ext cx="7862100" cy="105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ja" sz="2400">
                <a:solidFill>
                  <a:srgbClr val="FFF2F2"/>
                </a:solidFill>
                <a:latin typeface="Arial"/>
                <a:ea typeface="Arial"/>
                <a:cs typeface="Arial"/>
                <a:sym typeface="Arial"/>
              </a:rPr>
              <a:t>インターネット使用者に知らせず仮想通貨を採掘するツールが設置されたウェブサイトがある</a:t>
            </a:r>
            <a:endParaRPr sz="2400">
              <a:solidFill>
                <a:srgbClr val="FFF2F2"/>
              </a:solidFill>
              <a:latin typeface="Arial"/>
              <a:ea typeface="Arial"/>
              <a:cs typeface="Arial"/>
              <a:sym typeface="Arial"/>
            </a:endParaRPr>
          </a:p>
          <a:p>
            <a:pPr indent="0" lvl="0" marL="0" rtl="0" algn="l">
              <a:lnSpc>
                <a:spcPct val="115000"/>
              </a:lnSpc>
              <a:spcBef>
                <a:spcPts val="1600"/>
              </a:spcBef>
              <a:spcAft>
                <a:spcPts val="0"/>
              </a:spcAft>
              <a:buNone/>
            </a:pPr>
            <a:r>
              <a:t/>
            </a:r>
            <a:endParaRPr sz="2400">
              <a:solidFill>
                <a:srgbClr val="FFF2F2"/>
              </a:solidFill>
              <a:latin typeface="Arial"/>
              <a:ea typeface="Arial"/>
              <a:cs typeface="Arial"/>
              <a:sym typeface="Arial"/>
            </a:endParaRPr>
          </a:p>
          <a:p>
            <a:pPr indent="0" lvl="0" marL="0" rtl="0" algn="l">
              <a:lnSpc>
                <a:spcPct val="115000"/>
              </a:lnSpc>
              <a:spcBef>
                <a:spcPts val="1600"/>
              </a:spcBef>
              <a:spcAft>
                <a:spcPts val="1600"/>
              </a:spcAft>
              <a:buNone/>
            </a:pPr>
            <a:r>
              <a:t/>
            </a:r>
            <a:endParaRPr sz="2400">
              <a:solidFill>
                <a:srgbClr val="FFF2F2"/>
              </a:solidFill>
              <a:latin typeface="Arial"/>
              <a:ea typeface="Arial"/>
              <a:cs typeface="Arial"/>
              <a:sym typeface="Arial"/>
            </a:endParaRPr>
          </a:p>
        </p:txBody>
      </p:sp>
      <p:pic>
        <p:nvPicPr>
          <p:cNvPr id="70" name="Google Shape;70;p14"/>
          <p:cNvPicPr preferRelativeResize="0"/>
          <p:nvPr/>
        </p:nvPicPr>
        <p:blipFill rotWithShape="1">
          <a:blip r:embed="rId3">
            <a:alphaModFix/>
          </a:blip>
          <a:srcRect b="52816" l="0" r="0" t="0"/>
          <a:stretch/>
        </p:blipFill>
        <p:spPr>
          <a:xfrm>
            <a:off x="2678813" y="2487725"/>
            <a:ext cx="3127873" cy="2360200"/>
          </a:xfrm>
          <a:prstGeom prst="rect">
            <a:avLst/>
          </a:prstGeom>
          <a:noFill/>
          <a:ln>
            <a:noFill/>
          </a:ln>
        </p:spPr>
      </p:pic>
      <p:sp>
        <p:nvSpPr>
          <p:cNvPr id="71" name="Google Shape;71;p14"/>
          <p:cNvSpPr txBox="1"/>
          <p:nvPr/>
        </p:nvSpPr>
        <p:spPr>
          <a:xfrm>
            <a:off x="6064050" y="4429350"/>
            <a:ext cx="3207600" cy="31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ja" sz="1000">
                <a:solidFill>
                  <a:srgbClr val="FFF2F2"/>
                </a:solidFill>
              </a:rPr>
              <a:t>警視庁サイバー犯罪プロジェクト (2018/6発表)</a:t>
            </a:r>
            <a:endParaRPr sz="1000">
              <a:solidFill>
                <a:srgbClr val="FFF2F2"/>
              </a:solidFill>
            </a:endParaRPr>
          </a:p>
          <a:p>
            <a:pPr indent="0" lvl="0" marL="0" rtl="0" algn="l">
              <a:lnSpc>
                <a:spcPct val="100000"/>
              </a:lnSpc>
              <a:spcBef>
                <a:spcPts val="100"/>
              </a:spcBef>
              <a:spcAft>
                <a:spcPts val="100"/>
              </a:spcAft>
              <a:buClr>
                <a:schemeClr val="dk1"/>
              </a:buClr>
              <a:buSzPts val="1100"/>
              <a:buFont typeface="Arial"/>
              <a:buNone/>
            </a:pPr>
            <a:r>
              <a:rPr lang="ja" sz="1000" u="sng">
                <a:solidFill>
                  <a:srgbClr val="FFF2F2"/>
                </a:solidFill>
                <a:hlinkClick r:id="rId4"/>
              </a:rPr>
              <a:t>https://www.npa.go.jp/cyber/policy/180614_2.html</a:t>
            </a:r>
            <a:r>
              <a:rPr lang="ja" sz="1000">
                <a:solidFill>
                  <a:srgbClr val="FFF2F2"/>
                </a:solidFill>
              </a:rPr>
              <a:t>　　</a:t>
            </a:r>
            <a:endParaRPr sz="1000">
              <a:solidFill>
                <a:srgbClr val="FFF2F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5"/>
          <p:cNvSpPr txBox="1"/>
          <p:nvPr>
            <p:ph type="title"/>
          </p:nvPr>
        </p:nvSpPr>
        <p:spPr>
          <a:xfrm>
            <a:off x="425250" y="564325"/>
            <a:ext cx="852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過去事例</a:t>
            </a:r>
            <a:endParaRPr>
              <a:solidFill>
                <a:srgbClr val="FFF2F2"/>
              </a:solidFill>
              <a:latin typeface="Arial"/>
              <a:ea typeface="Arial"/>
              <a:cs typeface="Arial"/>
              <a:sym typeface="Arial"/>
            </a:endParaRPr>
          </a:p>
        </p:txBody>
      </p:sp>
      <p:pic>
        <p:nvPicPr>
          <p:cNvPr id="77" name="Google Shape;77;p15"/>
          <p:cNvPicPr preferRelativeResize="0"/>
          <p:nvPr/>
        </p:nvPicPr>
        <p:blipFill rotWithShape="1">
          <a:blip r:embed="rId3">
            <a:alphaModFix/>
          </a:blip>
          <a:srcRect b="52219" l="0" r="0" t="0"/>
          <a:stretch/>
        </p:blipFill>
        <p:spPr>
          <a:xfrm>
            <a:off x="2271652" y="2124125"/>
            <a:ext cx="4179873" cy="2429251"/>
          </a:xfrm>
          <a:prstGeom prst="rect">
            <a:avLst/>
          </a:prstGeom>
          <a:noFill/>
          <a:ln>
            <a:noFill/>
          </a:ln>
        </p:spPr>
      </p:pic>
      <p:sp>
        <p:nvSpPr>
          <p:cNvPr id="78" name="Google Shape;78;p15"/>
          <p:cNvSpPr txBox="1"/>
          <p:nvPr/>
        </p:nvSpPr>
        <p:spPr>
          <a:xfrm>
            <a:off x="5543625" y="4630200"/>
            <a:ext cx="3408300" cy="35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ja" sz="1000">
                <a:solidFill>
                  <a:srgbClr val="FFF2F2"/>
                </a:solidFill>
              </a:rPr>
              <a:t>時事通信社 2018年6月14日記事掲載</a:t>
            </a:r>
            <a:br>
              <a:rPr lang="ja" sz="1000">
                <a:solidFill>
                  <a:srgbClr val="FFF2F2"/>
                </a:solidFill>
              </a:rPr>
            </a:br>
            <a:r>
              <a:rPr lang="ja" sz="1000">
                <a:solidFill>
                  <a:srgbClr val="FFF2F2"/>
                </a:solidFill>
              </a:rPr>
              <a:t>https://www.jiji.com/jc/article?k=2018061401193&amp;g=soc</a:t>
            </a:r>
            <a:endParaRPr sz="1000">
              <a:solidFill>
                <a:srgbClr val="FFF2F2"/>
              </a:solidFill>
            </a:endParaRPr>
          </a:p>
        </p:txBody>
      </p:sp>
      <p:sp>
        <p:nvSpPr>
          <p:cNvPr id="79" name="Google Shape;79;p15"/>
          <p:cNvSpPr txBox="1"/>
          <p:nvPr/>
        </p:nvSpPr>
        <p:spPr>
          <a:xfrm>
            <a:off x="425250" y="1475220"/>
            <a:ext cx="8293500" cy="572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ja" sz="2400">
                <a:solidFill>
                  <a:srgbClr val="FFF2F2"/>
                </a:solidFill>
              </a:rPr>
              <a:t>マイニングを行うツール「Coinhive」使用者摘発</a:t>
            </a:r>
            <a:endParaRPr sz="2400">
              <a:solidFill>
                <a:srgbClr val="FFF2F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提案</a:t>
            </a:r>
            <a:endParaRPr>
              <a:solidFill>
                <a:srgbClr val="FFF2F2"/>
              </a:solidFill>
              <a:latin typeface="Arial"/>
              <a:ea typeface="Arial"/>
              <a:cs typeface="Arial"/>
              <a:sym typeface="Arial"/>
            </a:endParaRPr>
          </a:p>
        </p:txBody>
      </p:sp>
      <p:sp>
        <p:nvSpPr>
          <p:cNvPr id="85" name="Google Shape;85;p16"/>
          <p:cNvSpPr txBox="1"/>
          <p:nvPr>
            <p:ph idx="1" type="body"/>
          </p:nvPr>
        </p:nvSpPr>
        <p:spPr>
          <a:xfrm>
            <a:off x="311700" y="1543175"/>
            <a:ext cx="8520600" cy="1586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ja" sz="2400">
                <a:solidFill>
                  <a:srgbClr val="FFF2F2"/>
                </a:solidFill>
                <a:latin typeface="Arial"/>
                <a:ea typeface="Arial"/>
                <a:cs typeface="Arial"/>
                <a:sym typeface="Arial"/>
              </a:rPr>
              <a:t>リソースの消費が著しいWebページに関するURL、内容、実行されたスクリプト、フロントで示されていた情報等を収集するツール</a:t>
            </a:r>
            <a:endParaRPr sz="2400">
              <a:solidFill>
                <a:srgbClr val="FFF2F2"/>
              </a:solidFill>
              <a:latin typeface="Arial"/>
              <a:ea typeface="Arial"/>
              <a:cs typeface="Arial"/>
              <a:sym typeface="Arial"/>
            </a:endParaRPr>
          </a:p>
          <a:p>
            <a:pPr indent="0" lvl="0" marL="0" rtl="0" algn="l">
              <a:lnSpc>
                <a:spcPct val="150000"/>
              </a:lnSpc>
              <a:spcBef>
                <a:spcPts val="0"/>
              </a:spcBef>
              <a:spcAft>
                <a:spcPts val="1600"/>
              </a:spcAft>
              <a:buNone/>
            </a:pPr>
            <a:r>
              <a:t/>
            </a:r>
            <a:endParaRPr sz="2400">
              <a:solidFill>
                <a:srgbClr val="FFF2F2"/>
              </a:solidFill>
              <a:latin typeface="Arial"/>
              <a:ea typeface="Arial"/>
              <a:cs typeface="Arial"/>
              <a:sym typeface="Arial"/>
            </a:endParaRPr>
          </a:p>
        </p:txBody>
      </p:sp>
      <p:sp>
        <p:nvSpPr>
          <p:cNvPr id="86" name="Google Shape;86;p16"/>
          <p:cNvSpPr txBox="1"/>
          <p:nvPr/>
        </p:nvSpPr>
        <p:spPr>
          <a:xfrm>
            <a:off x="311700" y="3723125"/>
            <a:ext cx="6279900" cy="512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ja" sz="2400">
                <a:solidFill>
                  <a:srgbClr val="FFF2F2"/>
                </a:solidFill>
              </a:rPr>
              <a:t>▷</a:t>
            </a:r>
            <a:r>
              <a:rPr lang="ja" sz="2400">
                <a:solidFill>
                  <a:srgbClr val="FFF2F2"/>
                </a:solidFill>
              </a:rPr>
              <a:t>想定するユーザー　</a:t>
            </a:r>
            <a:r>
              <a:rPr lang="ja" sz="2400">
                <a:solidFill>
                  <a:srgbClr val="FFF2F2"/>
                </a:solidFill>
              </a:rPr>
              <a:t>開発者・研究者</a:t>
            </a:r>
            <a:endParaRPr sz="2400">
              <a:solidFill>
                <a:srgbClr val="FFF2F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latin typeface="Arial"/>
                <a:ea typeface="Arial"/>
                <a:cs typeface="Arial"/>
                <a:sym typeface="Arial"/>
              </a:rPr>
              <a:t>ツール概要</a:t>
            </a:r>
            <a:endParaRPr>
              <a:latin typeface="Arial"/>
              <a:ea typeface="Arial"/>
              <a:cs typeface="Arial"/>
              <a:sym typeface="Arial"/>
            </a:endParaRPr>
          </a:p>
        </p:txBody>
      </p:sp>
      <p:sp>
        <p:nvSpPr>
          <p:cNvPr id="92" name="Google Shape;92;p17"/>
          <p:cNvSpPr txBox="1"/>
          <p:nvPr>
            <p:ph idx="1" type="body"/>
          </p:nvPr>
        </p:nvSpPr>
        <p:spPr>
          <a:xfrm>
            <a:off x="298175" y="1569450"/>
            <a:ext cx="4695900" cy="14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2400">
                <a:solidFill>
                  <a:schemeClr val="accent6"/>
                </a:solidFill>
                <a:latin typeface="Arial"/>
                <a:ea typeface="Arial"/>
                <a:cs typeface="Arial"/>
                <a:sym typeface="Arial"/>
              </a:rPr>
              <a:t>◆</a:t>
            </a:r>
            <a:r>
              <a:rPr lang="ja" sz="2400">
                <a:solidFill>
                  <a:srgbClr val="FFF2F2"/>
                </a:solidFill>
                <a:latin typeface="Arial"/>
                <a:ea typeface="Arial"/>
                <a:cs typeface="Arial"/>
                <a:sym typeface="Arial"/>
              </a:rPr>
              <a:t> CPU使用率を可視化</a:t>
            </a:r>
            <a:endParaRPr sz="2400">
              <a:solidFill>
                <a:srgbClr val="FFF2F2"/>
              </a:solidFill>
              <a:latin typeface="Arial"/>
              <a:ea typeface="Arial"/>
              <a:cs typeface="Arial"/>
              <a:sym typeface="Arial"/>
            </a:endParaRPr>
          </a:p>
          <a:p>
            <a:pPr indent="0" lvl="0" marL="0" rtl="0" algn="l">
              <a:spcBef>
                <a:spcPts val="1600"/>
              </a:spcBef>
              <a:spcAft>
                <a:spcPts val="1600"/>
              </a:spcAft>
              <a:buNone/>
            </a:pPr>
            <a:r>
              <a:rPr lang="ja" sz="2400">
                <a:solidFill>
                  <a:schemeClr val="accent6"/>
                </a:solidFill>
                <a:latin typeface="Arial"/>
                <a:ea typeface="Arial"/>
                <a:cs typeface="Arial"/>
                <a:sym typeface="Arial"/>
              </a:rPr>
              <a:t>◆</a:t>
            </a:r>
            <a:r>
              <a:rPr lang="ja" sz="2400">
                <a:solidFill>
                  <a:srgbClr val="FFF2F2"/>
                </a:solidFill>
                <a:latin typeface="Arial"/>
                <a:ea typeface="Arial"/>
                <a:cs typeface="Arial"/>
                <a:sym typeface="Arial"/>
              </a:rPr>
              <a:t> CPU使用率が激しい場合警告</a:t>
            </a:r>
            <a:endParaRPr sz="2400">
              <a:solidFill>
                <a:srgbClr val="FFF2F2"/>
              </a:solidFill>
              <a:latin typeface="Arial"/>
              <a:ea typeface="Arial"/>
              <a:cs typeface="Arial"/>
              <a:sym typeface="Arial"/>
            </a:endParaRPr>
          </a:p>
        </p:txBody>
      </p:sp>
      <p:pic>
        <p:nvPicPr>
          <p:cNvPr id="93" name="Google Shape;93;p17"/>
          <p:cNvPicPr preferRelativeResize="0"/>
          <p:nvPr/>
        </p:nvPicPr>
        <p:blipFill rotWithShape="1">
          <a:blip r:embed="rId3">
            <a:alphaModFix/>
          </a:blip>
          <a:srcRect b="36486" l="4190" r="69402" t="22463"/>
          <a:stretch/>
        </p:blipFill>
        <p:spPr>
          <a:xfrm>
            <a:off x="5419350" y="974137"/>
            <a:ext cx="2749450" cy="2671425"/>
          </a:xfrm>
          <a:prstGeom prst="rect">
            <a:avLst/>
          </a:prstGeom>
          <a:noFill/>
          <a:ln>
            <a:noFill/>
          </a:ln>
        </p:spPr>
      </p:pic>
      <p:pic>
        <p:nvPicPr>
          <p:cNvPr id="94" name="Google Shape;94;p17"/>
          <p:cNvPicPr preferRelativeResize="0"/>
          <p:nvPr/>
        </p:nvPicPr>
        <p:blipFill rotWithShape="1">
          <a:blip r:embed="rId4">
            <a:alphaModFix/>
          </a:blip>
          <a:srcRect b="88381" l="74870" r="6896" t="5359"/>
          <a:stretch/>
        </p:blipFill>
        <p:spPr>
          <a:xfrm>
            <a:off x="5419350" y="4144104"/>
            <a:ext cx="2749450" cy="589869"/>
          </a:xfrm>
          <a:prstGeom prst="rect">
            <a:avLst/>
          </a:prstGeom>
          <a:noFill/>
          <a:ln>
            <a:noFill/>
          </a:ln>
        </p:spPr>
      </p:pic>
      <p:sp>
        <p:nvSpPr>
          <p:cNvPr id="95" name="Google Shape;95;p17"/>
          <p:cNvSpPr txBox="1"/>
          <p:nvPr/>
        </p:nvSpPr>
        <p:spPr>
          <a:xfrm>
            <a:off x="5797275" y="3665625"/>
            <a:ext cx="2162100" cy="45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ja">
                <a:solidFill>
                  <a:srgbClr val="FFF2F2"/>
                </a:solidFill>
              </a:rPr>
              <a:t>1. </a:t>
            </a:r>
            <a:r>
              <a:rPr lang="ja">
                <a:solidFill>
                  <a:srgbClr val="FFF2F2"/>
                </a:solidFill>
              </a:rPr>
              <a:t>CPU</a:t>
            </a:r>
            <a:r>
              <a:rPr lang="ja">
                <a:solidFill>
                  <a:srgbClr val="FFF2F2"/>
                </a:solidFill>
              </a:rPr>
              <a:t>使用率グラフ</a:t>
            </a:r>
            <a:endParaRPr sz="1000">
              <a:solidFill>
                <a:srgbClr val="FFF2F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ツールについて</a:t>
            </a:r>
            <a:endParaRPr>
              <a:solidFill>
                <a:srgbClr val="FFF2F2"/>
              </a:solidFill>
              <a:latin typeface="Arial"/>
              <a:ea typeface="Arial"/>
              <a:cs typeface="Arial"/>
              <a:sym typeface="Arial"/>
            </a:endParaRPr>
          </a:p>
        </p:txBody>
      </p:sp>
      <p:sp>
        <p:nvSpPr>
          <p:cNvPr id="101" name="Google Shape;101;p18"/>
          <p:cNvSpPr txBox="1"/>
          <p:nvPr>
            <p:ph idx="1" type="body"/>
          </p:nvPr>
        </p:nvSpPr>
        <p:spPr>
          <a:xfrm>
            <a:off x="235500" y="1421650"/>
            <a:ext cx="8520600" cy="3416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ja" sz="2400">
                <a:solidFill>
                  <a:schemeClr val="accent6"/>
                </a:solidFill>
                <a:latin typeface="Arial"/>
                <a:ea typeface="Arial"/>
                <a:cs typeface="Arial"/>
                <a:sym typeface="Arial"/>
              </a:rPr>
              <a:t>◆ 新規性</a:t>
            </a:r>
            <a:endParaRPr sz="2400">
              <a:solidFill>
                <a:schemeClr val="accent6"/>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ja" sz="2400">
                <a:solidFill>
                  <a:srgbClr val="FFF2F2"/>
                </a:solidFill>
                <a:latin typeface="Arial"/>
                <a:ea typeface="Arial"/>
                <a:cs typeface="Arial"/>
                <a:sym typeface="Arial"/>
              </a:rPr>
              <a:t>閲覧者の計算資源を奪うWeb ページの情報を集めるツール</a:t>
            </a:r>
            <a:endParaRPr sz="2400">
              <a:solidFill>
                <a:srgbClr val="FFF2F2"/>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2400">
              <a:solidFill>
                <a:srgbClr val="FFF2F2"/>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ja" sz="2400">
                <a:solidFill>
                  <a:schemeClr val="accent6"/>
                </a:solidFill>
                <a:latin typeface="Arial"/>
                <a:ea typeface="Arial"/>
                <a:cs typeface="Arial"/>
                <a:sym typeface="Arial"/>
              </a:rPr>
              <a:t>◆ 実用性</a:t>
            </a:r>
            <a:endParaRPr sz="2400">
              <a:solidFill>
                <a:schemeClr val="accent6"/>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ja" sz="2400">
                <a:solidFill>
                  <a:srgbClr val="FFF2F2"/>
                </a:solidFill>
                <a:latin typeface="Arial"/>
                <a:ea typeface="Arial"/>
                <a:cs typeface="Arial"/>
                <a:sym typeface="Arial"/>
              </a:rPr>
              <a:t>収集したデータから重いサイトや攻撃などの傾向が分かる</a:t>
            </a:r>
            <a:endParaRPr sz="2400">
              <a:solidFill>
                <a:srgbClr val="FFF2F2"/>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2400">
              <a:solidFill>
                <a:srgbClr val="FFF2F2"/>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ja" sz="2400">
                <a:solidFill>
                  <a:schemeClr val="accent6"/>
                </a:solidFill>
                <a:latin typeface="Arial"/>
                <a:ea typeface="Arial"/>
                <a:cs typeface="Arial"/>
                <a:sym typeface="Arial"/>
              </a:rPr>
              <a:t>◆ 有効性</a:t>
            </a:r>
            <a:endParaRPr sz="2400">
              <a:solidFill>
                <a:schemeClr val="accent6"/>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ja" sz="2400">
                <a:solidFill>
                  <a:srgbClr val="FFF2F2"/>
                </a:solidFill>
                <a:latin typeface="Arial"/>
                <a:ea typeface="Arial"/>
                <a:cs typeface="Arial"/>
                <a:sym typeface="Arial"/>
              </a:rPr>
              <a:t>ツールを提供することで流行に合わせた情報が収集可能</a:t>
            </a:r>
            <a:endParaRPr sz="2400">
              <a:solidFill>
                <a:srgbClr val="FFF2F2"/>
              </a:solidFill>
              <a:latin typeface="Arial"/>
              <a:ea typeface="Arial"/>
              <a:cs typeface="Arial"/>
              <a:sym typeface="Arial"/>
            </a:endParaRPr>
          </a:p>
          <a:p>
            <a:pPr indent="0" lvl="0" marL="0" rtl="0" algn="l">
              <a:lnSpc>
                <a:spcPct val="115000"/>
              </a:lnSpc>
              <a:spcBef>
                <a:spcPts val="0"/>
              </a:spcBef>
              <a:spcAft>
                <a:spcPts val="0"/>
              </a:spcAft>
              <a:buNone/>
            </a:pPr>
            <a:r>
              <a:t/>
            </a:r>
            <a:endParaRPr sz="2400">
              <a:solidFill>
                <a:srgbClr val="FFF2F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Meiryo"/>
                <a:ea typeface="Meiryo"/>
                <a:cs typeface="Meiryo"/>
                <a:sym typeface="Meiryo"/>
              </a:rPr>
              <a:t>説明</a:t>
            </a:r>
            <a:endParaRPr>
              <a:solidFill>
                <a:srgbClr val="FFF2F2"/>
              </a:solidFill>
              <a:latin typeface="Arial"/>
              <a:ea typeface="Arial"/>
              <a:cs typeface="Arial"/>
              <a:sym typeface="Arial"/>
            </a:endParaRPr>
          </a:p>
        </p:txBody>
      </p:sp>
      <p:pic>
        <p:nvPicPr>
          <p:cNvPr id="107" name="Google Shape;107;p19" title="Screen Recording 2018-10-11 at 1.55.35.mov">
            <a:hlinkClick r:id="rId3"/>
          </p:cNvPr>
          <p:cNvPicPr preferRelativeResize="0"/>
          <p:nvPr/>
        </p:nvPicPr>
        <p:blipFill>
          <a:blip r:embed="rId4">
            <a:alphaModFix/>
          </a:blip>
          <a:stretch>
            <a:fillRect/>
          </a:stretch>
        </p:blipFill>
        <p:spPr>
          <a:xfrm>
            <a:off x="2389013" y="1465275"/>
            <a:ext cx="4365974" cy="3274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4278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例① </a:t>
            </a:r>
            <a:r>
              <a:rPr lang="ja">
                <a:solidFill>
                  <a:srgbClr val="FFF2F2"/>
                </a:solidFill>
                <a:latin typeface="Arial"/>
                <a:ea typeface="Arial"/>
                <a:cs typeface="Arial"/>
                <a:sym typeface="Arial"/>
              </a:rPr>
              <a:t>動画サイト</a:t>
            </a:r>
            <a:endParaRPr>
              <a:solidFill>
                <a:srgbClr val="FFF2F2"/>
              </a:solidFill>
              <a:latin typeface="Arial"/>
              <a:ea typeface="Arial"/>
              <a:cs typeface="Arial"/>
              <a:sym typeface="Arial"/>
            </a:endParaRPr>
          </a:p>
        </p:txBody>
      </p:sp>
      <p:sp>
        <p:nvSpPr>
          <p:cNvPr id="113" name="Google Shape;113;p20"/>
          <p:cNvSpPr txBox="1"/>
          <p:nvPr>
            <p:ph idx="1" type="body"/>
          </p:nvPr>
        </p:nvSpPr>
        <p:spPr>
          <a:xfrm>
            <a:off x="427800" y="1409013"/>
            <a:ext cx="8593200" cy="930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2400">
                <a:solidFill>
                  <a:srgbClr val="FFF2F2"/>
                </a:solidFill>
                <a:latin typeface="Arial"/>
                <a:ea typeface="Arial"/>
                <a:cs typeface="Arial"/>
                <a:sym typeface="Arial"/>
              </a:rPr>
              <a:t>サイト閲覧時　約50-60%使用</a:t>
            </a:r>
            <a:endParaRPr sz="2400">
              <a:solidFill>
                <a:srgbClr val="FFF2F2"/>
              </a:solidFill>
              <a:latin typeface="Arial"/>
              <a:ea typeface="Arial"/>
              <a:cs typeface="Arial"/>
              <a:sym typeface="Arial"/>
            </a:endParaRPr>
          </a:p>
          <a:p>
            <a:pPr indent="0" lvl="0" marL="0" rtl="0" algn="l">
              <a:lnSpc>
                <a:spcPct val="100000"/>
              </a:lnSpc>
              <a:spcBef>
                <a:spcPts val="0"/>
              </a:spcBef>
              <a:spcAft>
                <a:spcPts val="0"/>
              </a:spcAft>
              <a:buClr>
                <a:schemeClr val="dk1"/>
              </a:buClr>
              <a:buSzPts val="1100"/>
              <a:buFont typeface="Arial"/>
              <a:buNone/>
            </a:pPr>
            <a:r>
              <a:rPr lang="ja" sz="2400">
                <a:solidFill>
                  <a:srgbClr val="FFF2F2"/>
                </a:solidFill>
                <a:latin typeface="Arial"/>
                <a:ea typeface="Arial"/>
                <a:cs typeface="Arial"/>
                <a:sym typeface="Arial"/>
              </a:rPr>
              <a:t>動画再生中　　約20-30%使用</a:t>
            </a:r>
            <a:endParaRPr sz="2400">
              <a:solidFill>
                <a:srgbClr val="FFF2F2"/>
              </a:solidFill>
              <a:latin typeface="Arial"/>
              <a:ea typeface="Arial"/>
              <a:cs typeface="Arial"/>
              <a:sym typeface="Arial"/>
            </a:endParaRPr>
          </a:p>
          <a:p>
            <a:pPr indent="0" lvl="0" marL="0" rtl="0" algn="l">
              <a:spcBef>
                <a:spcPts val="0"/>
              </a:spcBef>
              <a:spcAft>
                <a:spcPts val="1600"/>
              </a:spcAft>
              <a:buNone/>
            </a:pPr>
            <a:r>
              <a:t/>
            </a:r>
            <a:endParaRPr sz="2400">
              <a:solidFill>
                <a:srgbClr val="FFF2F2"/>
              </a:solidFill>
              <a:latin typeface="Arial"/>
              <a:ea typeface="Arial"/>
              <a:cs typeface="Arial"/>
              <a:sym typeface="Arial"/>
            </a:endParaRPr>
          </a:p>
        </p:txBody>
      </p:sp>
      <p:pic>
        <p:nvPicPr>
          <p:cNvPr id="114" name="Google Shape;114;p20"/>
          <p:cNvPicPr preferRelativeResize="0"/>
          <p:nvPr/>
        </p:nvPicPr>
        <p:blipFill rotWithShape="1">
          <a:blip r:embed="rId3">
            <a:alphaModFix/>
          </a:blip>
          <a:srcRect b="24889" l="0" r="1224" t="7235"/>
          <a:stretch/>
        </p:blipFill>
        <p:spPr>
          <a:xfrm>
            <a:off x="1734589" y="2465350"/>
            <a:ext cx="5674822" cy="24688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1"/>
          <p:cNvSpPr txBox="1"/>
          <p:nvPr>
            <p:ph idx="1" type="body"/>
          </p:nvPr>
        </p:nvSpPr>
        <p:spPr>
          <a:xfrm>
            <a:off x="387900" y="1391700"/>
            <a:ext cx="8520600" cy="57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ja" sz="2400">
                <a:solidFill>
                  <a:srgbClr val="FFF2F2"/>
                </a:solidFill>
                <a:latin typeface="Arial"/>
                <a:ea typeface="Arial"/>
                <a:cs typeface="Arial"/>
                <a:sym typeface="Arial"/>
              </a:rPr>
              <a:t>Googleスライド使用時　約</a:t>
            </a:r>
            <a:r>
              <a:rPr lang="ja" sz="2400">
                <a:solidFill>
                  <a:srgbClr val="FFF2F2"/>
                </a:solidFill>
                <a:latin typeface="Arial"/>
                <a:ea typeface="Arial"/>
                <a:cs typeface="Arial"/>
                <a:sym typeface="Arial"/>
              </a:rPr>
              <a:t>20-70％使用</a:t>
            </a:r>
            <a:endParaRPr sz="2400">
              <a:solidFill>
                <a:srgbClr val="FFF2F2"/>
              </a:solidFill>
              <a:latin typeface="Arial"/>
              <a:ea typeface="Arial"/>
              <a:cs typeface="Arial"/>
              <a:sym typeface="Arial"/>
            </a:endParaRPr>
          </a:p>
          <a:p>
            <a:pPr indent="0" lvl="0" marL="0" rtl="0" algn="l">
              <a:spcBef>
                <a:spcPts val="0"/>
              </a:spcBef>
              <a:spcAft>
                <a:spcPts val="1600"/>
              </a:spcAft>
              <a:buNone/>
            </a:pPr>
            <a:r>
              <a:t/>
            </a:r>
            <a:endParaRPr sz="2400">
              <a:solidFill>
                <a:srgbClr val="FFF2F2"/>
              </a:solidFill>
              <a:latin typeface="Arial"/>
              <a:ea typeface="Arial"/>
              <a:cs typeface="Arial"/>
              <a:sym typeface="Arial"/>
            </a:endParaRPr>
          </a:p>
        </p:txBody>
      </p:sp>
      <p:sp>
        <p:nvSpPr>
          <p:cNvPr id="120" name="Google Shape;120;p2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ja">
                <a:solidFill>
                  <a:srgbClr val="FFF2F2"/>
                </a:solidFill>
                <a:latin typeface="Arial"/>
                <a:ea typeface="Arial"/>
                <a:cs typeface="Arial"/>
                <a:sym typeface="Arial"/>
              </a:rPr>
              <a:t>例②</a:t>
            </a:r>
            <a:r>
              <a:rPr lang="ja">
                <a:solidFill>
                  <a:srgbClr val="FFF2F2"/>
                </a:solidFill>
                <a:latin typeface="Arial"/>
                <a:ea typeface="Arial"/>
                <a:cs typeface="Arial"/>
                <a:sym typeface="Arial"/>
              </a:rPr>
              <a:t> Google apps </a:t>
            </a:r>
            <a:endParaRPr>
              <a:solidFill>
                <a:srgbClr val="FFF2F2"/>
              </a:solidFill>
              <a:latin typeface="Arial"/>
              <a:ea typeface="Arial"/>
              <a:cs typeface="Arial"/>
              <a:sym typeface="Arial"/>
            </a:endParaRPr>
          </a:p>
        </p:txBody>
      </p:sp>
      <p:pic>
        <p:nvPicPr>
          <p:cNvPr id="121" name="Google Shape;121;p21"/>
          <p:cNvPicPr preferRelativeResize="0"/>
          <p:nvPr/>
        </p:nvPicPr>
        <p:blipFill rotWithShape="1">
          <a:blip r:embed="rId3">
            <a:alphaModFix/>
          </a:blip>
          <a:srcRect b="9957" l="0" r="1176" t="3902"/>
          <a:stretch/>
        </p:blipFill>
        <p:spPr>
          <a:xfrm>
            <a:off x="2051461" y="2102325"/>
            <a:ext cx="5041077" cy="274777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